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60" r:id="rId5"/>
    <p:sldId id="258" r:id="rId6"/>
    <p:sldId id="262" r:id="rId7"/>
    <p:sldId id="263" r:id="rId8"/>
    <p:sldId id="257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3D2C-4D99-4701-A018-0DCB71E26613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DA1-EA72-45CD-B945-51A901485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43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3D2C-4D99-4701-A018-0DCB71E26613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DA1-EA72-45CD-B945-51A901485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29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3D2C-4D99-4701-A018-0DCB71E26613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DA1-EA72-45CD-B945-51A901485A0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754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3D2C-4D99-4701-A018-0DCB71E26613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DA1-EA72-45CD-B945-51A901485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59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3D2C-4D99-4701-A018-0DCB71E26613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DA1-EA72-45CD-B945-51A901485A0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5135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3D2C-4D99-4701-A018-0DCB71E26613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DA1-EA72-45CD-B945-51A901485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795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3D2C-4D99-4701-A018-0DCB71E26613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DA1-EA72-45CD-B945-51A901485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545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3D2C-4D99-4701-A018-0DCB71E26613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DA1-EA72-45CD-B945-51A901485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22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3D2C-4D99-4701-A018-0DCB71E26613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DA1-EA72-45CD-B945-51A901485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287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3D2C-4D99-4701-A018-0DCB71E26613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DA1-EA72-45CD-B945-51A901485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52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3D2C-4D99-4701-A018-0DCB71E26613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DA1-EA72-45CD-B945-51A901485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0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3D2C-4D99-4701-A018-0DCB71E26613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DA1-EA72-45CD-B945-51A901485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5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3D2C-4D99-4701-A018-0DCB71E26613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DA1-EA72-45CD-B945-51A901485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454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3D2C-4D99-4701-A018-0DCB71E26613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DA1-EA72-45CD-B945-51A901485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03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3D2C-4D99-4701-A018-0DCB71E26613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DA1-EA72-45CD-B945-51A901485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62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3D2C-4D99-4701-A018-0DCB71E26613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EDA1-EA72-45CD-B945-51A901485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02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03D2C-4D99-4701-A018-0DCB71E26613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BFEDA1-EA72-45CD-B945-51A901485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42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37" y="-286439"/>
            <a:ext cx="11699914" cy="727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61901"/>
            <a:ext cx="8596668" cy="507946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alt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marL="0" indent="0">
              <a:buNone/>
              <a:defRPr/>
            </a:pPr>
            <a:r>
              <a:rPr lang="ru-RU" alt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детского дорожно-транспортного травматизма, организация совместной деятельности родителей, воспитателей и воспитанников, повышение культуры участников </a:t>
            </a:r>
            <a:r>
              <a:rPr lang="ru-RU" altLang="ru-RU" sz="2600" dirty="0">
                <a:solidFill>
                  <a:schemeClr val="tx1"/>
                </a:solidFill>
                <a:latin typeface="Calibri" pitchFamily="34" charset="0"/>
              </a:rPr>
              <a:t>доро</a:t>
            </a:r>
            <a:r>
              <a:rPr lang="ru-RU" alt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жного движения. </a:t>
            </a:r>
          </a:p>
          <a:p>
            <a:pPr>
              <a:defRPr/>
            </a:pPr>
            <a:endParaRPr lang="ru-RU" alt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alt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0" indent="0">
              <a:buNone/>
              <a:defRPr/>
            </a:pPr>
            <a:r>
              <a:rPr lang="ru-RU" altLang="ru-RU" sz="26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alt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Побудить родителей задуматься о том, что соблюдение ПДД самое главное для сохранения жизни и здоровья их детей;</a:t>
            </a:r>
            <a:r>
              <a:rPr lang="ru-RU" altLang="ru-RU" sz="2600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altLang="ru-RU" sz="2600" dirty="0">
                <a:solidFill>
                  <a:schemeClr val="tx1"/>
                </a:solidFill>
                <a:latin typeface="Calibri" pitchFamily="34" charset="0"/>
              </a:rPr>
            </a:br>
            <a:endParaRPr lang="ru-RU" altLang="ru-RU" sz="2600" dirty="0">
              <a:solidFill>
                <a:schemeClr val="tx1"/>
              </a:solidFill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9649" y="676275"/>
            <a:ext cx="8508923" cy="923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4000" dirty="0" smtClean="0"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7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70" y="77118"/>
            <a:ext cx="11622795" cy="657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90" y="165253"/>
            <a:ext cx="11622796" cy="652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7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49" y="0"/>
            <a:ext cx="9430438" cy="6588085"/>
          </a:xfrm>
          <a:prstGeom prst="rect">
            <a:avLst/>
          </a:prstGeom>
          <a:pattFill prst="narVert">
            <a:fgClr>
              <a:schemeClr val="accent1"/>
            </a:fgClr>
            <a:bgClr>
              <a:schemeClr val="bg1"/>
            </a:bgClr>
          </a:pattFill>
          <a:effectLst>
            <a:reflection blurRad="50800" stA="45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900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2592" y="20052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Прививая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детям навыки поведения на улице, необходимо учитывать уровень физического и духовного развития ребёнка. 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2592" y="1832754"/>
            <a:ext cx="9951904" cy="28128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FF0000"/>
                </a:solidFill>
              </a:rPr>
              <a:t>Начиная с 2-4 лет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Ребенок  </a:t>
            </a:r>
            <a:r>
              <a:rPr lang="ru-RU" sz="2200" dirty="0">
                <a:solidFill>
                  <a:schemeClr val="tx1"/>
                </a:solidFill>
              </a:rPr>
              <a:t>может отличить движущуюся машину от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 стоящей на месте.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О тормозном пути он ещё представления не имеет.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 Он уверен, что машина может остановиться мгновенно.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Начиная </a:t>
            </a:r>
            <a:r>
              <a:rPr lang="ru-RU" sz="2700" dirty="0">
                <a:solidFill>
                  <a:srgbClr val="FF0000"/>
                </a:solidFill>
              </a:rPr>
              <a:t>с 6 лет 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Ребёнок </a:t>
            </a:r>
            <a:r>
              <a:rPr lang="ru-RU" sz="2200" dirty="0">
                <a:solidFill>
                  <a:schemeClr val="tx1"/>
                </a:solidFill>
              </a:rPr>
              <a:t>всё ещё имеет довольно ограниченный угол зрения: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боковым зрением он видит примерно две трети того, что видят взрослые.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Большинство детей не сумеют определить, что движется быстрее: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велосипед или спортивная машина.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Они ещё не умеют правильно распределять внимание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и отделять существенное от незначительного.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Мяч катящийся по проезжей части, может занять всё их внимание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4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9" y="253387"/>
            <a:ext cx="9760944" cy="6301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310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94" y="0"/>
            <a:ext cx="11446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310" y="201881"/>
            <a:ext cx="10058400" cy="7048500"/>
          </a:xfrm>
          <a:prstGeom prst="rect">
            <a:avLst/>
          </a:prstGeom>
          <a:effectLst>
            <a:reflection stA="19000" endPos="65000" dist="50800" dir="5400000" sy="-100000" algn="bl" rotWithShape="0"/>
            <a:softEdge rad="482600"/>
          </a:effectLst>
        </p:spPr>
      </p:pic>
    </p:spTree>
    <p:extLst>
      <p:ext uri="{BB962C8B-B14F-4D97-AF65-F5344CB8AC3E}">
        <p14:creationId xmlns:p14="http://schemas.microsoft.com/office/powerpoint/2010/main" val="132721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</TotalTime>
  <Words>64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Начиная с 2-4 лет Ребенок  может отличить движущуюся машину от  стоящей на месте.  О тормозном пути он ещё представления не имеет.  Он уверен, что машина может остановиться мгновенно.   Начиная с 6 лет  Ребёнок всё ещё имеет довольно ограниченный угол зрения:  боковым зрением он видит примерно две трети того, что видят взрослые. Большинство детей не сумеют определить, что движется быстрее:  велосипед или спортивная машина. Они ещё не умеют правильно распределять внимание и отделять существенное от незначительного. Мяч катящийся по проезжей части, может занять всё их внимание. 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Makssim48@outlook.com</dc:creator>
  <cp:lastModifiedBy>Makssim48@outlook.com</cp:lastModifiedBy>
  <cp:revision>3</cp:revision>
  <dcterms:created xsi:type="dcterms:W3CDTF">2020-09-14T07:08:59Z</dcterms:created>
  <dcterms:modified xsi:type="dcterms:W3CDTF">2020-09-14T07:28:59Z</dcterms:modified>
</cp:coreProperties>
</file>