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2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7" d="100"/>
          <a:sy n="87" d="100"/>
        </p:scale>
        <p:origin x="-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2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1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7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6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6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9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BA15-E5E7-44D6-BC8A-63AB7D93D75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2DDF-5A35-4C0A-961D-9EDCB3885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27" y="0"/>
            <a:ext cx="9232134" cy="56626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877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310130"/>
            <a:ext cx="9144000" cy="109067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 1 МЛАДШАЯ ГРУППА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ОО: «Социально-коммуникативное развитие»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методической литературы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игра» Н. Ф.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Губанова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№ 20 г. Липецк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492" y="4142037"/>
            <a:ext cx="3501491" cy="280440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23961"/>
              </p:ext>
            </p:extLst>
          </p:nvPr>
        </p:nvGraphicFramePr>
        <p:xfrm>
          <a:off x="1167789" y="242370"/>
          <a:ext cx="9595691" cy="5585552"/>
        </p:xfrm>
        <a:graphic>
          <a:graphicData uri="http://schemas.openxmlformats.org/drawingml/2006/table">
            <a:tbl>
              <a:tblPr firstRow="1" firstCol="1" bandRow="1"/>
              <a:tblGrid>
                <a:gridCol w="1065144">
                  <a:extLst>
                    <a:ext uri="{9D8B030D-6E8A-4147-A177-3AD203B41FA5}">
                      <a16:colId xmlns:a16="http://schemas.microsoft.com/office/drawing/2014/main" val="3424754766"/>
                    </a:ext>
                  </a:extLst>
                </a:gridCol>
                <a:gridCol w="4393129">
                  <a:extLst>
                    <a:ext uri="{9D8B030D-6E8A-4147-A177-3AD203B41FA5}">
                      <a16:colId xmlns:a16="http://schemas.microsoft.com/office/drawing/2014/main" val="490871422"/>
                    </a:ext>
                  </a:extLst>
                </a:gridCol>
                <a:gridCol w="1318973">
                  <a:extLst>
                    <a:ext uri="{9D8B030D-6E8A-4147-A177-3AD203B41FA5}">
                      <a16:colId xmlns:a16="http://schemas.microsoft.com/office/drawing/2014/main" val="1120088981"/>
                    </a:ext>
                  </a:extLst>
                </a:gridCol>
                <a:gridCol w="1230602">
                  <a:extLst>
                    <a:ext uri="{9D8B030D-6E8A-4147-A177-3AD203B41FA5}">
                      <a16:colId xmlns:a16="http://schemas.microsoft.com/office/drawing/2014/main" val="3676098735"/>
                    </a:ext>
                  </a:extLst>
                </a:gridCol>
                <a:gridCol w="787811">
                  <a:extLst>
                    <a:ext uri="{9D8B030D-6E8A-4147-A177-3AD203B41FA5}">
                      <a16:colId xmlns:a16="http://schemas.microsoft.com/office/drawing/2014/main" val="294301606"/>
                    </a:ext>
                  </a:extLst>
                </a:gridCol>
                <a:gridCol w="800032">
                  <a:extLst>
                    <a:ext uri="{9D8B030D-6E8A-4147-A177-3AD203B41FA5}">
                      <a16:colId xmlns:a16="http://schemas.microsoft.com/office/drawing/2014/main" val="16323808"/>
                    </a:ext>
                  </a:extLst>
                </a:gridCol>
              </a:tblGrid>
              <a:tr h="69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12815"/>
                  </a:ext>
                </a:extLst>
              </a:tr>
              <a:tr h="17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 куклой, вызвать интерес к ней, желание играть. Дать образец несложных игровых действий, стимулировать сопровождение их речью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куклой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437511"/>
                  </a:ext>
                </a:extLst>
              </a:tr>
              <a:tr h="174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знакомить детей с различными видами и назначением транспорта; учить брать на себя роль и реализовывать игровой замысел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машинами и другим транспортом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166662"/>
                  </a:ext>
                </a:extLst>
              </a:tr>
              <a:tr h="1396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доброе отношения к животным, учить детей брать на себя роль животного; научить детей дружеским взаимоотношениям в игре.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игрушечными  животными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69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199" y="4382533"/>
            <a:ext cx="2631425" cy="268478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48156"/>
              </p:ext>
            </p:extLst>
          </p:nvPr>
        </p:nvGraphicFramePr>
        <p:xfrm>
          <a:off x="1112704" y="187286"/>
          <a:ext cx="9639759" cy="6070294"/>
        </p:xfrm>
        <a:graphic>
          <a:graphicData uri="http://schemas.openxmlformats.org/drawingml/2006/table">
            <a:tbl>
              <a:tblPr firstRow="1" firstCol="1" bandRow="1"/>
              <a:tblGrid>
                <a:gridCol w="1070035">
                  <a:extLst>
                    <a:ext uri="{9D8B030D-6E8A-4147-A177-3AD203B41FA5}">
                      <a16:colId xmlns:a16="http://schemas.microsoft.com/office/drawing/2014/main" val="2001936946"/>
                    </a:ext>
                  </a:extLst>
                </a:gridCol>
                <a:gridCol w="4413304">
                  <a:extLst>
                    <a:ext uri="{9D8B030D-6E8A-4147-A177-3AD203B41FA5}">
                      <a16:colId xmlns:a16="http://schemas.microsoft.com/office/drawing/2014/main" val="3799164627"/>
                    </a:ext>
                  </a:extLst>
                </a:gridCol>
                <a:gridCol w="1325030">
                  <a:extLst>
                    <a:ext uri="{9D8B030D-6E8A-4147-A177-3AD203B41FA5}">
                      <a16:colId xmlns:a16="http://schemas.microsoft.com/office/drawing/2014/main" val="2684304436"/>
                    </a:ext>
                  </a:extLst>
                </a:gridCol>
                <a:gridCol w="1236254">
                  <a:extLst>
                    <a:ext uri="{9D8B030D-6E8A-4147-A177-3AD203B41FA5}">
                      <a16:colId xmlns:a16="http://schemas.microsoft.com/office/drawing/2014/main" val="241074617"/>
                    </a:ext>
                  </a:extLst>
                </a:gridCol>
                <a:gridCol w="791429">
                  <a:extLst>
                    <a:ext uri="{9D8B030D-6E8A-4147-A177-3AD203B41FA5}">
                      <a16:colId xmlns:a16="http://schemas.microsoft.com/office/drawing/2014/main" val="4005309912"/>
                    </a:ext>
                  </a:extLst>
                </a:gridCol>
                <a:gridCol w="803707">
                  <a:extLst>
                    <a:ext uri="{9D8B030D-6E8A-4147-A177-3AD203B41FA5}">
                      <a16:colId xmlns:a16="http://schemas.microsoft.com/office/drawing/2014/main" val="1175193142"/>
                    </a:ext>
                  </a:extLst>
                </a:gridCol>
              </a:tblGrid>
              <a:tr h="233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дружеские взаимоотношения в коллективе, расширять знания детей об особенностях труда строителей, расширять словарный запас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со  строительным материалом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892021"/>
                  </a:ext>
                </a:extLst>
              </a:tr>
              <a:tr h="1867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побуждать детей разворачивать игру в определенном игровом уголке, активизировать коммуникативные навыки детей и диалоговую речь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Магазин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576867"/>
                  </a:ext>
                </a:extLst>
              </a:tr>
              <a:tr h="1867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вызвать интерес к профессиям медицинских работников, формировать начальные навыки ролевого поведения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81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211" y="3910988"/>
            <a:ext cx="4357098" cy="294701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71610"/>
              </p:ext>
            </p:extLst>
          </p:nvPr>
        </p:nvGraphicFramePr>
        <p:xfrm>
          <a:off x="1134737" y="627962"/>
          <a:ext cx="9474506" cy="5266062"/>
        </p:xfrm>
        <a:graphic>
          <a:graphicData uri="http://schemas.openxmlformats.org/drawingml/2006/table">
            <a:tbl>
              <a:tblPr firstRow="1" firstCol="1" bandRow="1"/>
              <a:tblGrid>
                <a:gridCol w="1051692">
                  <a:extLst>
                    <a:ext uri="{9D8B030D-6E8A-4147-A177-3AD203B41FA5}">
                      <a16:colId xmlns:a16="http://schemas.microsoft.com/office/drawing/2014/main" val="1357746818"/>
                    </a:ext>
                  </a:extLst>
                </a:gridCol>
                <a:gridCol w="4337647">
                  <a:extLst>
                    <a:ext uri="{9D8B030D-6E8A-4147-A177-3AD203B41FA5}">
                      <a16:colId xmlns:a16="http://schemas.microsoft.com/office/drawing/2014/main" val="3154598374"/>
                    </a:ext>
                  </a:extLst>
                </a:gridCol>
                <a:gridCol w="1330163">
                  <a:extLst>
                    <a:ext uri="{9D8B030D-6E8A-4147-A177-3AD203B41FA5}">
                      <a16:colId xmlns:a16="http://schemas.microsoft.com/office/drawing/2014/main" val="3792369316"/>
                    </a:ext>
                  </a:extLst>
                </a:gridCol>
                <a:gridCol w="1187214">
                  <a:extLst>
                    <a:ext uri="{9D8B030D-6E8A-4147-A177-3AD203B41FA5}">
                      <a16:colId xmlns:a16="http://schemas.microsoft.com/office/drawing/2014/main" val="2063437646"/>
                    </a:ext>
                  </a:extLst>
                </a:gridCol>
                <a:gridCol w="777862">
                  <a:extLst>
                    <a:ext uri="{9D8B030D-6E8A-4147-A177-3AD203B41FA5}">
                      <a16:colId xmlns:a16="http://schemas.microsoft.com/office/drawing/2014/main" val="713188307"/>
                    </a:ext>
                  </a:extLst>
                </a:gridCol>
                <a:gridCol w="789928">
                  <a:extLst>
                    <a:ext uri="{9D8B030D-6E8A-4147-A177-3AD203B41FA5}">
                      <a16:colId xmlns:a16="http://schemas.microsoft.com/office/drawing/2014/main" val="2170697756"/>
                    </a:ext>
                  </a:extLst>
                </a:gridCol>
              </a:tblGrid>
              <a:tr h="1638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названия профессии людей, наладить взаимодействие между теми, кто выбрал определённые роли; формировать культуру поведения в общественных местах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34679"/>
                  </a:ext>
                </a:extLst>
              </a:tr>
              <a:tr h="1638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принимать на себя роль и выполнять соответствующие игровые действия, использовать во время игры инструменты парикмахера и называть их; развивать диалогическую речь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Парикмахерская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895572"/>
                  </a:ext>
                </a:extLst>
              </a:tr>
              <a:tr h="1989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формировать у детей реалистические представления о труде людей разных профессий; познакомить с трудом работников почты, их функциями; развивать игровой диалог, игровое взаимодействие.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7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72" y="154236"/>
            <a:ext cx="9331286" cy="514487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792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227</Words>
  <Application>Microsoft Office PowerPoint</Application>
  <PresentationFormat>Широкоэкранный</PresentationFormat>
  <Paragraphs>66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ПЕРСПЕКТИВНОЕ ПЛАНИРОВАНИЕ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Makssim48@outlook.com</dc:creator>
  <cp:lastModifiedBy>Makssim48@outlook.com</cp:lastModifiedBy>
  <cp:revision>6</cp:revision>
  <dcterms:created xsi:type="dcterms:W3CDTF">2021-01-17T06:50:16Z</dcterms:created>
  <dcterms:modified xsi:type="dcterms:W3CDTF">2021-01-17T08:19:34Z</dcterms:modified>
</cp:coreProperties>
</file>