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3" r:id="rId3"/>
    <p:sldId id="367" r:id="rId4"/>
    <p:sldId id="368" r:id="rId5"/>
    <p:sldId id="366" r:id="rId6"/>
    <p:sldId id="362" r:id="rId7"/>
    <p:sldId id="365" r:id="rId8"/>
    <p:sldId id="3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МЕТОДИЧЕСКАЯ ПЛОЩАДКА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ОРГАНИЗАЦИИ ОБРАЗОВАТЕЛЬНОГО ПРОЦЕССА В ГРУППАХ КОМБИНИРОВАННОЙ И КОМПЕНСИРУЮЩЕЙ НАПРАВЛЕННОСТИ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БАЗЕ ДОУ №20 Г.ЛИПЕЦКА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886200"/>
            <a:ext cx="6552728" cy="2567136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200" b="1" i="1" dirty="0" smtClean="0">
                <a:solidFill>
                  <a:srgbClr val="C00000"/>
                </a:solidFill>
              </a:rPr>
              <a:t>Муниципальное бюджетное дошкольное образовательное учреждение № 20 г. Липецка 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61047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Проектно-тематическое планирование</a:t>
            </a: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по изобразительной деятельности в средней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группе</a:t>
            </a: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СЕНТЯБРЬ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/>
                <a:ea typeface="Times New Roman"/>
              </a:rPr>
              <a:t>Тема проекта: «Волшебница осень»</a:t>
            </a:r>
            <a:endParaRPr lang="ru-RU" sz="16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Продолжительность проекта: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4 недели.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Цель проекта: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Дать представление о взаимодействии художника и природы.</a:t>
            </a:r>
            <a:endParaRPr lang="ru-RU" sz="1600" dirty="0">
              <a:latin typeface="Times New Roman"/>
              <a:ea typeface="Times New Roman"/>
            </a:endParaRPr>
          </a:p>
          <a:p>
            <a:pPr marL="3810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Задачи: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096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формировать чувство наслаждения красотой красочных смесей, радости открытия  цветового богатства осенней природы;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096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формировать навыки работы кистью, гуашевыми красками;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096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дать представление о трёх основных цветах;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096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развивать навыки свободного заполнения всего листа бумаги изображением, свободу в работе кистью;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6096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дать представление о значении терминов «палитра», «крона».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Темы НОД: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«Цветочная поляна»  Изображение  цветов тремя основными красками.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«Осенняя картина»  Изображение осенних деревьев.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«Ясень» Изображение осеннего дерева.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«Лес, точно терем расписной»  Коллективная работа. Изображение осеннего леса.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50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920880" cy="652771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04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649491"/>
          </a:xfrm>
          <a:solidFill>
            <a:schemeClr val="accent3">
              <a:lumMod val="75000"/>
            </a:schemeClr>
          </a:solidFill>
          <a:ln w="38100">
            <a:solidFill>
              <a:srgbClr val="7030A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.п.2.6.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«Художественно-эстетическое развитие предполагает развитие предпосылок ценностно-смыслового восприятия и понимания произведений искусства (словесного, музыкального, изобразительного)…»</a:t>
            </a:r>
          </a:p>
          <a:p>
            <a:pPr marL="0" indent="0" algn="just"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п.1.6. «…обеспечения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)…»</a:t>
            </a:r>
          </a:p>
          <a:p>
            <a:pPr marL="0" indent="0" algn="just">
              <a:buNone/>
            </a:pP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п.2.11.2. «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Коррекционная работа и/или инклюзивное образование детей с ограниченными возможностями здоровья, осваивающих Программу в Группах комбинированной и компенсирующей направленности (в том числе и для детей со сложными (комплексными) нарушениями), должны учитывать особенности развития и специфические образовательные потребности каждой категории детей.</a:t>
            </a:r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255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744" y="620688"/>
            <a:ext cx="7791672" cy="489364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Формировать умения точно выражать свои мысли и чувства, развивать навыки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общения,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условия для  использования грамматических форм языка 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2.Развивать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познавательные процессы, образное мышление, любознательность, наблюдательность, творчество, фантазию, воображение; формировать эстетический вкус с помощью новых технологий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изодеятельности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детей с разными техниками изображения предметов и явлений, создавать условия для развития воображения.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Развивать умения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видоизменять, преобразовывать имеющиеся представления и создавать на этой основе новые образы.	 	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92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958011"/>
          </a:xfrm>
          <a:solidFill>
            <a:schemeClr val="accent3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1.Интегрированная программа </a:t>
            </a:r>
            <a:r>
              <a:rPr lang="ru-RU" sz="2400" b="1" dirty="0"/>
              <a:t>художественно-эстетического развития «Цвет творчества» Дубровской Н.В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 </a:t>
            </a:r>
          </a:p>
          <a:p>
            <a:pPr marL="0" indent="0">
              <a:buNone/>
            </a:pPr>
            <a:r>
              <a:rPr lang="ru-RU" sz="2400" b="1" dirty="0" smtClean="0"/>
              <a:t>2.Программа «</a:t>
            </a:r>
            <a:r>
              <a:rPr lang="ru-RU" sz="2400" b="1" dirty="0"/>
              <a:t>Развитие навыков изобразительного творчества у детей с общим недоразвитием речи</a:t>
            </a:r>
            <a:r>
              <a:rPr lang="ru-RU" sz="2400" b="1" dirty="0" smtClean="0"/>
              <a:t>»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Рыжовой Н.В. 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3.Программа </a:t>
            </a:r>
            <a:r>
              <a:rPr lang="ru-RU" sz="2400" b="1" dirty="0"/>
              <a:t>по изобразительному искусству «Природа и художник» </a:t>
            </a:r>
            <a:r>
              <a:rPr lang="ru-RU" sz="2400" b="1" dirty="0" err="1"/>
              <a:t>Копцевой</a:t>
            </a:r>
            <a:r>
              <a:rPr lang="ru-RU" sz="2400" b="1" dirty="0"/>
              <a:t> Т.А.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8399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354"/>
            <a:ext cx="8229600" cy="81135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800" b="1" dirty="0" smtClean="0">
                <a:solidFill>
                  <a:srgbClr val="7030A0"/>
                </a:solidFill>
              </a:rPr>
              <a:t>Перспективно-тематическое </a:t>
            </a:r>
            <a:r>
              <a:rPr lang="ru-RU" sz="1800" b="1" dirty="0">
                <a:solidFill>
                  <a:srgbClr val="7030A0"/>
                </a:solidFill>
              </a:rPr>
              <a:t>планирование по изобразительному искусству в логопедической группе (5-6 лет)</a:t>
            </a:r>
            <a:r>
              <a:rPr lang="ru-RU" sz="1800" dirty="0">
                <a:solidFill>
                  <a:srgbClr val="7030A0"/>
                </a:solidFill>
              </a:rPr>
              <a:t/>
            </a:r>
            <a:br>
              <a:rPr lang="ru-RU" sz="18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86061"/>
              </p:ext>
            </p:extLst>
          </p:nvPr>
        </p:nvGraphicFramePr>
        <p:xfrm>
          <a:off x="251520" y="764704"/>
          <a:ext cx="8712967" cy="604798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20080"/>
                <a:gridCol w="1080120"/>
                <a:gridCol w="1008112"/>
                <a:gridCol w="2160240"/>
                <a:gridCol w="3744415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Период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Лексическая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Тема   по  ИЗО   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Речевой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материал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Движения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период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1-2 </a:t>
                      </a:r>
                      <a:r>
                        <a:rPr lang="ru-RU" sz="10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Диагностика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b="1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3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Детский </a:t>
                      </a:r>
                      <a:r>
                        <a:rPr lang="ru-RU" sz="10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сад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Дружные ребята.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1 - стр. 154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детском садике ребятки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Могут ловко встать на пятки,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Пошагать и покружится,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Вправо, влево наклониться.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Снова встать и потянуться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друг другу улыбнуться.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Выполнение движений в соответствии с текстом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33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0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Игрушки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Мои игрушки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2 - стр.100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Вот большая пирамидка,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веселый мячик звонкий.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Мягкий мишка косолапый</a:t>
                      </a:r>
                      <a:r>
                        <a:rPr lang="ru-RU" sz="8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живут в большой коробке.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Но, когда ложусь я спать,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Начинают все играть.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Потянутся вверх.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Прыжки на месте.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Шаги на месте на внешней стороне стопы.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Показать большой квадрат.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Руки под щеку, Закрыть глаза.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Изобразить любое движение.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035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1.Человек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Клоун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1 - стр. 129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шароварах красных,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красном колпаке,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Сидит и улыбается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Клоун в уголке.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Подпоясан синим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Тонким ремешком,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ногах ботинки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поднятым носком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Шаги на месте.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Руки на поясе,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Улыбаемся друг другу 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поворотом корпуса.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Наклоны  влево, вправо.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Наклоны вперед с поочередным подниманием носка ноги.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33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0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Осень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Осенний ветер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— стр.73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Ветер </a:t>
                      </a: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северный подул,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листочки с липы сдул.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Полетели, закружились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на землю опустились.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Дождик стал по ним стучать: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«Кап-кап-кап, кап-кап-кап!»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Град по ним заколотил,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Листья все насквозь пробил</a:t>
                      </a:r>
                      <a:r>
                        <a:rPr lang="ru-RU" sz="8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Энергичные взмахи руками.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Легкий бег.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Присесть.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Прыжки на носках, руки на поясе.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Хлопки в ладоши.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03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0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Овощи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Овощи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— стр.95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огород пойдем, урожай соберем.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Мы морковки натаскаем.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картошки накопаем.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Срежем мы кочан  капусты,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Круглый, сочный, очень вкусный.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Шаги на месте.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Имитируют выдергивание моркови,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копание картофеля, 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срезание капусты.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Прыжки на месте.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03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Фрукты, </a:t>
                      </a:r>
                      <a:r>
                        <a:rPr lang="ru-RU" sz="10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сад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Дары осени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— стр.59</a:t>
                      </a:r>
                      <a:endParaRPr lang="ru-RU" sz="10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Как румян осенний сад!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Всюду яблоки висят.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Краснобоки, краснощеки</a:t>
                      </a:r>
                      <a:r>
                        <a:rPr lang="ru-RU" sz="8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ветвях своих высоких.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" b="1" dirty="0" smtClean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Точно </a:t>
                      </a:r>
                      <a:r>
                        <a:rPr lang="ru-RU" sz="800" b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солнышко горят.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Легкие хлопки по щекам.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Руки поднять вверх.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Повороты, руки на поясе.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Подняться на носки, руки вверх.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i="1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Соединить руки вкруг («</a:t>
                      </a:r>
                      <a:r>
                        <a:rPr lang="ru-RU" sz="800" b="1" i="1" dirty="0" err="1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солныш</a:t>
                      </a:r>
                      <a:endParaRPr lang="ru-RU" sz="900" b="1" dirty="0">
                        <a:solidFill>
                          <a:srgbClr val="00000A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297" marR="23683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1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6400800" cy="8640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Упражнения на развитие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мелкой моторики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4294967295"/>
          </p:nvPr>
        </p:nvPicPr>
        <p:blipFill>
          <a:blip r:embed="rId2"/>
          <a:srcRect t="15928" b="62156"/>
          <a:stretch>
            <a:fillRect/>
          </a:stretch>
        </p:blipFill>
        <p:spPr bwMode="auto">
          <a:xfrm>
            <a:off x="395536" y="1700808"/>
            <a:ext cx="7632700" cy="21605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 t="16527" b="65269"/>
          <a:stretch>
            <a:fillRect/>
          </a:stretch>
        </p:blipFill>
        <p:spPr bwMode="auto">
          <a:xfrm>
            <a:off x="539552" y="4293096"/>
            <a:ext cx="7704856" cy="20882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504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</TotalTime>
  <Words>561</Words>
  <Application>Microsoft Office PowerPoint</Application>
  <PresentationFormat>Экран (4:3)</PresentationFormat>
  <Paragraphs>150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МЕТОДИЧЕСКАЯ ПЛОЩАДКА  ПО ОРГАНИЗАЦИИ ОБРАЗОВАТЕЛЬНОГО ПРОЦЕССА В ГРУППАХ КОМБИНИРОВАННОЙ И КОМПЕНСИРУЮЩЕЙ НАПРАВЛЕННОСТИ  НА БАЗЕ ДОУ №20 Г.ЛИПЕЦКА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Перспективно-тематическое планирование по изобразительному искусству в логопедической группе (5-6 лет)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Пухкаева</dc:creator>
  <cp:lastModifiedBy>User</cp:lastModifiedBy>
  <cp:revision>229</cp:revision>
  <dcterms:modified xsi:type="dcterms:W3CDTF">2018-04-18T11:46:13Z</dcterms:modified>
</cp:coreProperties>
</file>