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0" r:id="rId3"/>
    <p:sldId id="356" r:id="rId4"/>
    <p:sldId id="367" r:id="rId5"/>
    <p:sldId id="321" r:id="rId6"/>
    <p:sldId id="319" r:id="rId7"/>
    <p:sldId id="369" r:id="rId8"/>
    <p:sldId id="338" r:id="rId9"/>
    <p:sldId id="354" r:id="rId10"/>
    <p:sldId id="363" r:id="rId11"/>
    <p:sldId id="348" r:id="rId12"/>
    <p:sldId id="357" r:id="rId13"/>
    <p:sldId id="355" r:id="rId14"/>
    <p:sldId id="370" r:id="rId15"/>
    <p:sldId id="371" r:id="rId16"/>
    <p:sldId id="372" r:id="rId17"/>
    <p:sldId id="373" r:id="rId18"/>
    <p:sldId id="361" r:id="rId19"/>
    <p:sldId id="374" r:id="rId20"/>
    <p:sldId id="381" r:id="rId21"/>
    <p:sldId id="376" r:id="rId22"/>
    <p:sldId id="378" r:id="rId23"/>
    <p:sldId id="379" r:id="rId24"/>
    <p:sldId id="380" r:id="rId25"/>
    <p:sldId id="344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hyperlink" Target="http://mdou20.ru/images/2016/20160425/14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«Создание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условий для обеспечения развития индивидуальных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творческих способностей ребёнка 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в изобразительной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деятельности»</a:t>
            </a:r>
            <a:endParaRPr lang="ru-RU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4797152"/>
            <a:ext cx="6552728" cy="1656184"/>
          </a:xfrm>
        </p:spPr>
        <p:txBody>
          <a:bodyPr>
            <a:normAutofit/>
          </a:bodyPr>
          <a:lstStyle/>
          <a:p>
            <a:endParaRPr lang="ru-RU" sz="2000" dirty="0" smtClean="0">
              <a:solidFill>
                <a:srgbClr val="C00000"/>
              </a:solidFill>
            </a:endParaRPr>
          </a:p>
          <a:p>
            <a:r>
              <a:rPr lang="ru-RU" sz="2200" b="1" i="1" dirty="0" smtClean="0">
                <a:solidFill>
                  <a:srgbClr val="C00000"/>
                </a:solidFill>
              </a:rPr>
              <a:t>Муниципальное бюджетное дошкольное образовательное учреждение № 20 г. Липецка </a:t>
            </a:r>
            <a:endParaRPr lang="ru-RU" sz="22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73721" y="2564904"/>
            <a:ext cx="2996616" cy="18002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1803" y="188640"/>
            <a:ext cx="2911752" cy="18030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4" y="-9581"/>
            <a:ext cx="329882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D:\Мама фото\361CANON\IMG_698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29580" y="4372140"/>
            <a:ext cx="2736304" cy="1916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D:\Мама фото\361CANON\IMG_700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4869160"/>
            <a:ext cx="2659427" cy="18705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912" y="1961491"/>
            <a:ext cx="3472224" cy="3477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83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8280920" cy="610474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Проектно-тематическое планирование</a:t>
            </a:r>
            <a:endParaRPr lang="ru-RU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по изобразительной деятельности в средней </a:t>
            </a: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группе</a:t>
            </a:r>
            <a:endParaRPr lang="ru-RU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</a:rPr>
              <a:t> </a:t>
            </a:r>
            <a:endParaRPr lang="ru-RU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СЕНТЯБРЬ</a:t>
            </a:r>
            <a:endParaRPr lang="ru-RU" sz="16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b="1" u="sng" dirty="0">
                <a:solidFill>
                  <a:srgbClr val="000000"/>
                </a:solidFill>
                <a:latin typeface="Times New Roman"/>
                <a:ea typeface="Times New Roman"/>
              </a:rPr>
              <a:t>Тема проекта: «Волшебница осень»</a:t>
            </a:r>
            <a:endParaRPr lang="ru-RU" sz="1600" b="1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Продолжительность проекта: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4 недели.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Цель проекта: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Дать представление о взаимодействии художника и природы.</a:t>
            </a:r>
            <a:endParaRPr lang="ru-RU" sz="1600" dirty="0">
              <a:latin typeface="Times New Roman"/>
              <a:ea typeface="Times New Roman"/>
            </a:endParaRPr>
          </a:p>
          <a:p>
            <a:pPr marL="381000" algn="just"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Задачи: 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6096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формировать чувство наслаждения красотой красочных смесей, радости открытия  цветового богатства осенней природы;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6096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формировать навыки работы кистью, гуашевыми красками;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6096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дать представление о трёх основных цветах;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  <a:tabLst>
                <a:tab pos="6096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развивать навыки свободного заполнения всего листа бумаги изображением, свободу в работе кистью;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60960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дать представление о значении терминов «палитра», «крона».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0000"/>
                </a:solidFill>
                <a:latin typeface="Times New Roman"/>
                <a:ea typeface="Times New Roman"/>
              </a:rPr>
              <a:t>Темы НОД: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«Цветочная поляна»  Изображение  цветов тремя основными красками.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«Осенняя картина»  Изображение осенних деревьев.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«Ясень» Изображение осеннего дерева.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«Лес, точно терем расписной»  Коллективная работа. Изображение осеннего леса.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2675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7920880" cy="652771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78950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1612" y="171627"/>
            <a:ext cx="4224401" cy="3168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Рисунок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6030" y="3717032"/>
            <a:ext cx="3885930" cy="26517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06" y="207530"/>
            <a:ext cx="4387642" cy="336405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1960" y="3605860"/>
            <a:ext cx="4800786" cy="3061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245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196752"/>
            <a:ext cx="7772400" cy="211809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«</a:t>
            </a:r>
            <a:r>
              <a:rPr lang="ru-RU" sz="2800" b="1" dirty="0">
                <a:solidFill>
                  <a:srgbClr val="C00000"/>
                </a:solidFill>
              </a:rPr>
              <a:t>Художественно-эстетическое развитие предполагает развитие </a:t>
            </a:r>
            <a:r>
              <a:rPr lang="ru-RU" sz="2800" b="1" dirty="0" smtClean="0">
                <a:solidFill>
                  <a:srgbClr val="C00000"/>
                </a:solidFill>
              </a:rPr>
              <a:t>предпосылок ценностно-смыслового </a:t>
            </a:r>
            <a:r>
              <a:rPr lang="ru-RU" sz="2800" b="1" dirty="0">
                <a:solidFill>
                  <a:srgbClr val="C00000"/>
                </a:solidFill>
              </a:rPr>
              <a:t>восприятия и понимания произведений </a:t>
            </a:r>
            <a:r>
              <a:rPr lang="ru-RU" sz="2800" b="1" dirty="0" smtClean="0">
                <a:solidFill>
                  <a:srgbClr val="C00000"/>
                </a:solidFill>
              </a:rPr>
              <a:t>искусства (словесного</a:t>
            </a:r>
            <a:r>
              <a:rPr lang="ru-RU" sz="2800" b="1" dirty="0">
                <a:solidFill>
                  <a:srgbClr val="C00000"/>
                </a:solidFill>
              </a:rPr>
              <a:t>, </a:t>
            </a:r>
            <a:r>
              <a:rPr lang="ru-RU" sz="2800" b="1" dirty="0" smtClean="0">
                <a:solidFill>
                  <a:srgbClr val="C00000"/>
                </a:solidFill>
              </a:rPr>
              <a:t>музыкального, изобразительного)…»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62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196752"/>
            <a:ext cx="7772400" cy="2118097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«</a:t>
            </a:r>
            <a:r>
              <a:rPr lang="ru-RU" sz="2400" b="1" dirty="0">
                <a:solidFill>
                  <a:srgbClr val="C00000"/>
                </a:solidFill>
              </a:rPr>
              <a:t>Я и природа»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dirty="0"/>
              <a:t>- знакомство с произведениями художников, работающих в жанрах пейзажа и натюрморта, с работами мастеров декоративно-прикладного искусства и др</a:t>
            </a:r>
            <a:r>
              <a:rPr lang="ru-RU" sz="2000" b="1" dirty="0" smtClean="0"/>
              <a:t>.</a:t>
            </a:r>
            <a:br>
              <a:rPr lang="ru-RU" sz="2000" b="1" dirty="0" smtClean="0"/>
            </a:br>
            <a:r>
              <a:rPr lang="ru-RU" sz="2000" b="1" dirty="0">
                <a:solidFill>
                  <a:srgbClr val="C00000"/>
                </a:solidFill>
              </a:rPr>
              <a:t/>
            </a:r>
            <a:br>
              <a:rPr lang="ru-RU" sz="2000" b="1" dirty="0">
                <a:solidFill>
                  <a:srgbClr val="C00000"/>
                </a:solidFill>
              </a:rPr>
            </a:br>
            <a:r>
              <a:rPr lang="ru-RU" sz="2000" dirty="0" smtClean="0"/>
              <a:t>- </a:t>
            </a:r>
            <a:r>
              <a:rPr lang="ru-RU" sz="2000" i="1" dirty="0" smtClean="0"/>
              <a:t>и</a:t>
            </a:r>
            <a:r>
              <a:rPr lang="ru-RU" sz="1800" i="1" dirty="0" smtClean="0"/>
              <a:t>зображение </a:t>
            </a:r>
            <a:r>
              <a:rPr lang="ru-RU" sz="1800" i="1" dirty="0"/>
              <a:t>различными художественными материалами (гуашь, акварель, уголь, пластилин, восковые мелки, пастель, цветная бумага и т.п.) «одухотворенных образов» неба, земли, деревьев, трав, цветов, овощей, фруктов и т.п. </a:t>
            </a:r>
            <a:br>
              <a:rPr lang="ru-RU" sz="1800" i="1" dirty="0"/>
            </a:br>
            <a:r>
              <a:rPr lang="ru-RU" sz="2000" b="1" i="1" dirty="0">
                <a:solidFill>
                  <a:srgbClr val="C00000"/>
                </a:solidFill>
              </a:rPr>
              <a:t> </a:t>
            </a:r>
            <a:r>
              <a:rPr lang="ru-RU" sz="2000" b="1" i="1" dirty="0" smtClean="0">
                <a:solidFill>
                  <a:srgbClr val="C00000"/>
                </a:solidFill>
              </a:rPr>
              <a:t/>
            </a:r>
            <a:br>
              <a:rPr lang="ru-RU" sz="2000" b="1" i="1" dirty="0" smtClean="0">
                <a:solidFill>
                  <a:srgbClr val="C00000"/>
                </a:solidFill>
              </a:rPr>
            </a:br>
            <a:r>
              <a:rPr lang="ru-RU" sz="2400" b="1" dirty="0" smtClean="0">
                <a:solidFill>
                  <a:srgbClr val="C00000"/>
                </a:solidFill>
              </a:rPr>
              <a:t>«</a:t>
            </a:r>
            <a:r>
              <a:rPr lang="ru-RU" sz="2400" b="1" dirty="0">
                <a:solidFill>
                  <a:srgbClr val="C00000"/>
                </a:solidFill>
              </a:rPr>
              <a:t>В мире животных» </a:t>
            </a:r>
            <a:r>
              <a:rPr lang="ru-RU" sz="2000" b="1" dirty="0">
                <a:solidFill>
                  <a:srgbClr val="C00000"/>
                </a:solidFill>
              </a:rPr>
              <a:t>- </a:t>
            </a:r>
            <a:r>
              <a:rPr lang="ru-RU" sz="2000" b="1" dirty="0"/>
              <a:t>знакомство с произведениями </a:t>
            </a:r>
            <a:r>
              <a:rPr lang="ru-RU" sz="2000" b="1" dirty="0" smtClean="0"/>
              <a:t>художников-анималистов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dirty="0" smtClean="0"/>
              <a:t>- </a:t>
            </a:r>
            <a:r>
              <a:rPr lang="ru-RU" sz="1800" i="1" dirty="0"/>
              <a:t>и</a:t>
            </a:r>
            <a:r>
              <a:rPr lang="ru-RU" sz="1800" i="1" dirty="0" smtClean="0"/>
              <a:t>зображение </a:t>
            </a:r>
            <a:r>
              <a:rPr lang="ru-RU" sz="1800" i="1" dirty="0"/>
              <a:t>различными художественными материалами «одухотворенных образов»  птиц,  насекомых, рыб, млекопитающих, диких и домашних животных и т.п. </a:t>
            </a:r>
            <a:r>
              <a:rPr lang="ru-RU" sz="1600" i="1" dirty="0"/>
              <a:t/>
            </a:r>
            <a:br>
              <a:rPr lang="ru-RU" sz="1600" i="1" dirty="0"/>
            </a:br>
            <a:r>
              <a:rPr lang="ru-RU" sz="1600" b="1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548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196752"/>
            <a:ext cx="7772400" cy="2118097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800" i="1" dirty="0"/>
              <a:t/>
            </a:r>
            <a:br>
              <a:rPr lang="ru-RU" sz="1800" i="1" dirty="0"/>
            </a:b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</a:rPr>
              <a:t>«Мир человека»</a:t>
            </a:r>
            <a:r>
              <a:rPr lang="ru-RU" sz="2000" b="1" dirty="0">
                <a:solidFill>
                  <a:srgbClr val="C00000"/>
                </a:solidFill>
              </a:rPr>
              <a:t> - </a:t>
            </a:r>
            <a:r>
              <a:rPr lang="ru-RU" sz="2000" b="1" dirty="0"/>
              <a:t>знакомство с произведениями книжных иллюстраторов, художников, работающих в портретном, бытовом и историческом жанрах и др.</a:t>
            </a:r>
            <a:br>
              <a:rPr lang="ru-RU" sz="2000" b="1" dirty="0"/>
            </a:br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1800" i="1" dirty="0" smtClean="0"/>
              <a:t>- изображение </a:t>
            </a:r>
            <a:r>
              <a:rPr lang="ru-RU" sz="1800" i="1" dirty="0"/>
              <a:t>различными художественными материалами «одухотворенных образов» людей (членов семьи, людей разных возрастов и т.п.), мир фантазий и увлечений человека.      </a:t>
            </a:r>
            <a:r>
              <a:rPr lang="ru-RU" sz="1800" b="1" i="1" dirty="0">
                <a:solidFill>
                  <a:srgbClr val="C00000"/>
                </a:solidFill>
              </a:rPr>
              <a:t/>
            </a:r>
            <a:br>
              <a:rPr lang="ru-RU" sz="1800" b="1" i="1" dirty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 smtClean="0">
                <a:solidFill>
                  <a:srgbClr val="C00000"/>
                </a:solidFill>
              </a:rPr>
              <a:t>«</a:t>
            </a:r>
            <a:r>
              <a:rPr lang="ru-RU" sz="2400" b="1" dirty="0" smtClean="0">
                <a:solidFill>
                  <a:srgbClr val="C00000"/>
                </a:solidFill>
              </a:rPr>
              <a:t>Я </a:t>
            </a:r>
            <a:r>
              <a:rPr lang="ru-RU" sz="2400" b="1" dirty="0">
                <a:solidFill>
                  <a:srgbClr val="C00000"/>
                </a:solidFill>
              </a:rPr>
              <a:t>и искусство» - </a:t>
            </a:r>
            <a:r>
              <a:rPr lang="ru-RU" sz="2000" b="1" dirty="0"/>
              <a:t>знакомство с произведениями живописцев, графиков, скульпторов, архитекторов, работами народных мастеров мирового и отечественного искусства.</a:t>
            </a:r>
            <a:br>
              <a:rPr lang="ru-RU" sz="2000" b="1" dirty="0"/>
            </a:br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i="1" dirty="0" smtClean="0"/>
              <a:t>- изображение </a:t>
            </a:r>
            <a:r>
              <a:rPr lang="ru-RU" sz="2000" i="1" dirty="0"/>
              <a:t>различными художественными материалами </a:t>
            </a:r>
            <a:r>
              <a:rPr lang="ru-RU" sz="1800" i="1" dirty="0"/>
              <a:t>сюжетов на темы литературных, музыкальных и театральных произведений. </a:t>
            </a:r>
          </a:p>
        </p:txBody>
      </p:sp>
    </p:spTree>
    <p:extLst>
      <p:ext uri="{BB962C8B-B14F-4D97-AF65-F5344CB8AC3E}">
        <p14:creationId xmlns:p14="http://schemas.microsoft.com/office/powerpoint/2010/main" val="9136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196752"/>
            <a:ext cx="7772400" cy="2118097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800" i="1" dirty="0"/>
              <a:t/>
            </a:r>
            <a:br>
              <a:rPr lang="ru-RU" sz="1800" i="1" dirty="0"/>
            </a:br>
            <a:r>
              <a:rPr lang="ru-RU" sz="1800" i="1" dirty="0" smtClean="0"/>
              <a:t/>
            </a:r>
            <a:br>
              <a:rPr lang="ru-RU" sz="1800" i="1" dirty="0" smtClean="0"/>
            </a:br>
            <a:r>
              <a:rPr lang="ru-RU" sz="1800" i="1" dirty="0"/>
              <a:t/>
            </a:r>
            <a:br>
              <a:rPr lang="ru-RU" sz="1800" i="1" dirty="0"/>
            </a:br>
            <a:r>
              <a:rPr lang="ru-RU" sz="2000" b="1" i="1" u="sng" dirty="0">
                <a:solidFill>
                  <a:srgbClr val="7030A0"/>
                </a:solidFill>
              </a:rPr>
              <a:t>С</a:t>
            </a:r>
            <a:r>
              <a:rPr lang="ru-RU" sz="2000" b="1" i="1" u="sng" dirty="0" smtClean="0">
                <a:solidFill>
                  <a:srgbClr val="7030A0"/>
                </a:solidFill>
              </a:rPr>
              <a:t>одержательные</a:t>
            </a:r>
            <a:r>
              <a:rPr lang="ru-RU" sz="1800" b="1" dirty="0" smtClean="0"/>
              <a:t> </a:t>
            </a:r>
            <a:r>
              <a:rPr lang="ru-RU" sz="1800" b="1" dirty="0"/>
              <a:t>- </a:t>
            </a:r>
            <a:r>
              <a:rPr lang="ru-RU" sz="1800" b="1" i="1" dirty="0"/>
              <a:t>ставят целью обучение детей умению понимать, что изображено на картине, о чем рассказал художник в своем произведении, что хотел </a:t>
            </a:r>
            <a:r>
              <a:rPr lang="ru-RU" sz="1800" b="1" i="1" dirty="0" smtClean="0"/>
              <a:t>выразить</a:t>
            </a:r>
            <a:br>
              <a:rPr lang="ru-RU" sz="1800" b="1" i="1" dirty="0" smtClean="0"/>
            </a:br>
            <a:r>
              <a:rPr lang="ru-RU" sz="1800" b="1" i="1" dirty="0"/>
              <a:t/>
            </a:r>
            <a:br>
              <a:rPr lang="ru-RU" sz="1800" b="1" i="1" dirty="0"/>
            </a:br>
            <a:r>
              <a:rPr lang="ru-RU" sz="2000" b="1" i="1" u="sng" dirty="0">
                <a:solidFill>
                  <a:srgbClr val="7030A0"/>
                </a:solidFill>
              </a:rPr>
              <a:t>И</a:t>
            </a:r>
            <a:r>
              <a:rPr lang="ru-RU" sz="2000" b="1" i="1" u="sng" dirty="0" smtClean="0">
                <a:solidFill>
                  <a:srgbClr val="7030A0"/>
                </a:solidFill>
              </a:rPr>
              <a:t>зобразительно-выразительные</a:t>
            </a:r>
            <a:r>
              <a:rPr lang="ru-RU" sz="1800" b="1" dirty="0" smtClean="0"/>
              <a:t> </a:t>
            </a:r>
            <a:r>
              <a:rPr lang="ru-RU" sz="1800" b="1" dirty="0"/>
              <a:t>- </a:t>
            </a:r>
            <a:r>
              <a:rPr lang="ru-RU" sz="1800" b="1" i="1" dirty="0" smtClean="0"/>
              <a:t>педагог </a:t>
            </a:r>
            <a:r>
              <a:rPr lang="ru-RU" sz="1800" b="1" i="1" dirty="0"/>
              <a:t>учит дошкольников воспринимать и оценивать художественные средства, используемые живописцем (как он изобразил действующих лиц, выразил замысел, раскрыл содержание произведения</a:t>
            </a:r>
            <a:r>
              <a:rPr lang="ru-RU" sz="1800" b="1" i="1" dirty="0" smtClean="0"/>
              <a:t>) </a:t>
            </a:r>
            <a:br>
              <a:rPr lang="ru-RU" sz="1800" b="1" i="1" dirty="0" smtClean="0"/>
            </a:br>
            <a:r>
              <a:rPr lang="ru-RU" sz="1800" b="1" i="1" dirty="0"/>
              <a:t/>
            </a:r>
            <a:br>
              <a:rPr lang="ru-RU" sz="1800" b="1" i="1" dirty="0"/>
            </a:br>
            <a:r>
              <a:rPr lang="ru-RU" sz="2000" b="1" i="1" u="sng" dirty="0">
                <a:solidFill>
                  <a:srgbClr val="7030A0"/>
                </a:solidFill>
              </a:rPr>
              <a:t>Э</a:t>
            </a:r>
            <a:r>
              <a:rPr lang="ru-RU" sz="2000" b="1" i="1" u="sng" dirty="0" smtClean="0">
                <a:solidFill>
                  <a:srgbClr val="7030A0"/>
                </a:solidFill>
              </a:rPr>
              <a:t>моционально-личностны</a:t>
            </a:r>
            <a:r>
              <a:rPr lang="ru-RU" sz="2000" b="1" i="1" dirty="0" smtClean="0">
                <a:solidFill>
                  <a:srgbClr val="7030A0"/>
                </a:solidFill>
              </a:rPr>
              <a:t>е</a:t>
            </a:r>
            <a:r>
              <a:rPr lang="ru-RU" sz="1800" b="1" dirty="0" smtClean="0"/>
              <a:t> </a:t>
            </a:r>
            <a:r>
              <a:rPr lang="ru-RU" sz="1800" b="1" dirty="0"/>
              <a:t>- </a:t>
            </a:r>
            <a:r>
              <a:rPr lang="ru-RU" sz="1800" b="1" i="1" dirty="0" smtClean="0"/>
              <a:t>педагог </a:t>
            </a:r>
            <a:r>
              <a:rPr lang="ru-RU" sz="1800" b="1" i="1" dirty="0"/>
              <a:t>формирует у детей умение давать эстетическую оценку произведению. В этом ему могут помочь такие вопросы: «Каково отношение самого художника к замыслу? Что вам понравилось в картине? Что в ней заинтересовало? Какое она вызывает настроение?» </a:t>
            </a:r>
            <a:r>
              <a:rPr lang="ru-RU" sz="1800" b="1" i="1" dirty="0" smtClean="0"/>
              <a:t/>
            </a:r>
            <a:br>
              <a:rPr lang="ru-RU" sz="1800" b="1" i="1" dirty="0" smtClean="0"/>
            </a:br>
            <a:r>
              <a:rPr lang="ru-RU" sz="1800" b="1" i="1" dirty="0"/>
              <a:t/>
            </a:r>
            <a:br>
              <a:rPr lang="ru-RU" sz="1800" b="1" i="1" dirty="0"/>
            </a:br>
            <a:r>
              <a:rPr lang="ru-RU" sz="2000" b="1" i="1" u="sng" dirty="0">
                <a:solidFill>
                  <a:srgbClr val="7030A0"/>
                </a:solidFill>
              </a:rPr>
              <a:t>В</a:t>
            </a:r>
            <a:r>
              <a:rPr lang="ru-RU" sz="2000" b="1" i="1" u="sng" dirty="0" smtClean="0">
                <a:solidFill>
                  <a:srgbClr val="7030A0"/>
                </a:solidFill>
              </a:rPr>
              <a:t>оспитательные</a:t>
            </a:r>
            <a:r>
              <a:rPr lang="ru-RU" sz="1800" b="1" u="sng" dirty="0" smtClean="0">
                <a:solidFill>
                  <a:srgbClr val="7030A0"/>
                </a:solidFill>
              </a:rPr>
              <a:t> </a:t>
            </a:r>
            <a:r>
              <a:rPr lang="ru-RU" sz="1800" b="1" dirty="0"/>
              <a:t>- </a:t>
            </a:r>
            <a:r>
              <a:rPr lang="ru-RU" sz="1800" b="1" i="1" dirty="0"/>
              <a:t>направлены на то, чтобы педагог мог наметить, какие нравственно-эстетические качества, познавательные интересы формировать, какие чувства воспитывать в процессе обучения детей восприятию </a:t>
            </a:r>
            <a:r>
              <a:rPr lang="ru-RU" sz="1800" b="1" i="1" dirty="0" smtClean="0"/>
              <a:t>искусс</a:t>
            </a:r>
            <a:r>
              <a:rPr lang="ru-RU" sz="2000" b="1" i="1" dirty="0" smtClean="0"/>
              <a:t>тва</a:t>
            </a:r>
            <a:endParaRPr lang="ru-RU" sz="2000" b="1" i="1" dirty="0"/>
          </a:p>
        </p:txBody>
      </p:sp>
    </p:spTree>
    <p:extLst>
      <p:ext uri="{BB962C8B-B14F-4D97-AF65-F5344CB8AC3E}">
        <p14:creationId xmlns:p14="http://schemas.microsoft.com/office/powerpoint/2010/main" val="145771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72584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6103" y="319913"/>
            <a:ext cx="4104456" cy="3078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3430845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2108" y="3645024"/>
            <a:ext cx="3982360" cy="2986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77059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963844"/>
              </p:ext>
            </p:extLst>
          </p:nvPr>
        </p:nvGraphicFramePr>
        <p:xfrm>
          <a:off x="827584" y="548674"/>
          <a:ext cx="7632847" cy="5304013"/>
        </p:xfrm>
        <a:graphic>
          <a:graphicData uri="http://schemas.openxmlformats.org/drawingml/2006/table">
            <a:tbl>
              <a:tblPr firstRow="1" firstCol="1" bandRow="1"/>
              <a:tblGrid>
                <a:gridCol w="414321"/>
                <a:gridCol w="1257066"/>
                <a:gridCol w="1288675"/>
                <a:gridCol w="1225458"/>
                <a:gridCol w="1203574"/>
                <a:gridCol w="1152513"/>
                <a:gridCol w="1091240"/>
              </a:tblGrid>
              <a:tr h="553392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Результаты педагогической диагностики по образовательным областям для проведения индивидуальной работы с детьми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5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 п/п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Код ребенка 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(Имя и первая буква фамилии)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Социально-коммуникативное развитие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Познавательное развитие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0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Речевое развитие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Художественно-эстетическое развитие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0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Физическое развитие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157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7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7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7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7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7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7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7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7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7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7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7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57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5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078" marR="50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7184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1470025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Изостудия «Волшебная кисточка»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5121" name="Picture 1" descr="C:\Users\User\Desktop\ГПС 2017-2018\фото с детьми\д.с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20" y="1196752"/>
            <a:ext cx="3423592" cy="25676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Елена Юрьевна\работа с  родителями\Работа с родителями ДОУ20\Открытые двери\ДОД 2017\ДОД Зол. рыбка\100_26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08690"/>
            <a:ext cx="3541008" cy="26557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49278"/>
            <a:ext cx="3375799" cy="25311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 descr="C:\Users\User\Desktop\ГПС 2017-2018\фото с детьми\20161208_0943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99" y="4034172"/>
            <a:ext cx="3528392" cy="26462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15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962602"/>
              </p:ext>
            </p:extLst>
          </p:nvPr>
        </p:nvGraphicFramePr>
        <p:xfrm>
          <a:off x="1187624" y="692696"/>
          <a:ext cx="6984776" cy="5112568"/>
        </p:xfrm>
        <a:graphic>
          <a:graphicData uri="http://schemas.openxmlformats.org/drawingml/2006/table">
            <a:tbl>
              <a:tblPr firstRow="1" firstCol="1" bandRow="1"/>
              <a:tblGrid>
                <a:gridCol w="1152128"/>
                <a:gridCol w="1069975"/>
                <a:gridCol w="2222999"/>
                <a:gridCol w="1269837"/>
                <a:gridCol w="1269837"/>
              </a:tblGrid>
              <a:tr h="372791"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Код ребенка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(имя и первая буква фамилии) __________________________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455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9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Основание для проведения индивидуальной работы</a:t>
                      </a:r>
                      <a:endParaRPr lang="ru-RU" sz="7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Образовательная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область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9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Содержание и направление индивидуальной работы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9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Дата проведения</a:t>
                      </a:r>
                      <a:endParaRPr lang="ru-RU" sz="7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9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Результат</a:t>
                      </a:r>
                      <a:endParaRPr lang="ru-RU" sz="7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88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88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88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88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88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7229475" algn="l"/>
                        </a:tabLst>
                      </a:pPr>
                      <a:r>
                        <a:rPr lang="ru-RU" sz="13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7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121" marR="461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4300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196752"/>
            <a:ext cx="7772400" cy="2118097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800" b="1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sz="28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1800" i="1" dirty="0"/>
              <a:t/>
            </a:r>
            <a:br>
              <a:rPr lang="ru-RU" sz="1800" i="1" dirty="0"/>
            </a:br>
            <a:r>
              <a:rPr lang="ru-RU" sz="1800" i="1" dirty="0" smtClean="0"/>
              <a:t/>
            </a:r>
            <a:br>
              <a:rPr lang="ru-RU" sz="1800" i="1" dirty="0" smtClean="0"/>
            </a:br>
            <a:r>
              <a:rPr lang="ru-RU" sz="1800" i="1" dirty="0"/>
              <a:t/>
            </a:r>
            <a:br>
              <a:rPr lang="ru-RU" sz="1800" i="1" dirty="0"/>
            </a:br>
            <a:r>
              <a:rPr lang="ru-RU" sz="2000" b="1" dirty="0">
                <a:solidFill>
                  <a:srgbClr val="7030A0"/>
                </a:solidFill>
              </a:rPr>
              <a:t>1. </a:t>
            </a:r>
            <a:r>
              <a:rPr lang="ru-RU" sz="2000" b="1" dirty="0">
                <a:solidFill>
                  <a:srgbClr val="C00000"/>
                </a:solidFill>
              </a:rPr>
              <a:t>Комплекс творческих заданий на развитие особого эстетического отношения к миру</a:t>
            </a:r>
            <a:r>
              <a:rPr lang="ru-RU" sz="2000" b="1" dirty="0" smtClean="0">
                <a:solidFill>
                  <a:srgbClr val="C00000"/>
                </a:solidFill>
              </a:rPr>
              <a:t>.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/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i="1" dirty="0">
                <a:solidFill>
                  <a:srgbClr val="7030A0"/>
                </a:solidFill>
              </a:rPr>
              <a:t>- Блок упражнений на развитие </a:t>
            </a:r>
            <a:r>
              <a:rPr lang="ru-RU" sz="2000" b="1" i="1" dirty="0" smtClean="0">
                <a:solidFill>
                  <a:srgbClr val="7030A0"/>
                </a:solidFill>
              </a:rPr>
              <a:t>наблюдательности</a:t>
            </a:r>
            <a:r>
              <a:rPr lang="ru-RU" sz="2000" b="1" i="1" dirty="0">
                <a:solidFill>
                  <a:srgbClr val="7030A0"/>
                </a:solidFill>
              </a:rPr>
              <a:t/>
            </a:r>
            <a:br>
              <a:rPr lang="ru-RU" sz="2000" b="1" i="1" dirty="0">
                <a:solidFill>
                  <a:srgbClr val="7030A0"/>
                </a:solidFill>
              </a:rPr>
            </a:br>
            <a:r>
              <a:rPr lang="ru-RU" sz="2000" b="1" i="1" dirty="0">
                <a:solidFill>
                  <a:srgbClr val="7030A0"/>
                </a:solidFill>
              </a:rPr>
              <a:t>- Блок упражнений на развитие образной </a:t>
            </a:r>
            <a:r>
              <a:rPr lang="ru-RU" sz="2000" b="1" i="1" dirty="0" smtClean="0">
                <a:solidFill>
                  <a:srgbClr val="7030A0"/>
                </a:solidFill>
              </a:rPr>
              <a:t>памяти</a:t>
            </a:r>
            <a:br>
              <a:rPr lang="ru-RU" sz="2000" b="1" i="1" dirty="0" smtClean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/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2</a:t>
            </a:r>
            <a:r>
              <a:rPr lang="ru-RU" sz="2000" b="1" dirty="0">
                <a:solidFill>
                  <a:srgbClr val="C00000"/>
                </a:solidFill>
              </a:rPr>
              <a:t>. Комплекс творческих заданий, помогающих создать художественный образ</a:t>
            </a:r>
            <a:r>
              <a:rPr lang="ru-RU" sz="2000" b="1" dirty="0" smtClean="0">
                <a:solidFill>
                  <a:srgbClr val="C00000"/>
                </a:solidFill>
              </a:rPr>
              <a:t>.</a:t>
            </a:r>
            <a:br>
              <a:rPr lang="ru-RU" sz="2000" b="1" dirty="0" smtClean="0">
                <a:solidFill>
                  <a:srgbClr val="C0000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/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i="1" dirty="0">
                <a:solidFill>
                  <a:srgbClr val="7030A0"/>
                </a:solidFill>
              </a:rPr>
              <a:t>- Блок упражнений на развитие </a:t>
            </a:r>
            <a:r>
              <a:rPr lang="ru-RU" sz="2000" b="1" i="1" dirty="0" err="1" smtClean="0">
                <a:solidFill>
                  <a:srgbClr val="7030A0"/>
                </a:solidFill>
              </a:rPr>
              <a:t>эмпатии</a:t>
            </a:r>
            <a:r>
              <a:rPr lang="ru-RU" sz="2000" b="1" i="1" dirty="0">
                <a:solidFill>
                  <a:srgbClr val="7030A0"/>
                </a:solidFill>
              </a:rPr>
              <a:t/>
            </a:r>
            <a:br>
              <a:rPr lang="ru-RU" sz="2000" b="1" i="1" dirty="0">
                <a:solidFill>
                  <a:srgbClr val="7030A0"/>
                </a:solidFill>
              </a:rPr>
            </a:br>
            <a:r>
              <a:rPr lang="ru-RU" sz="2000" b="1" i="1" dirty="0">
                <a:solidFill>
                  <a:srgbClr val="7030A0"/>
                </a:solidFill>
              </a:rPr>
              <a:t>- Блок упражнений на развитие </a:t>
            </a:r>
            <a:r>
              <a:rPr lang="ru-RU" sz="2000" b="1" i="1" dirty="0" smtClean="0">
                <a:solidFill>
                  <a:srgbClr val="7030A0"/>
                </a:solidFill>
              </a:rPr>
              <a:t>креативности</a:t>
            </a:r>
            <a:br>
              <a:rPr lang="ru-RU" sz="2000" b="1" i="1" dirty="0" smtClean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/>
            </a:r>
            <a:br>
              <a:rPr lang="ru-RU" sz="2000" b="1" dirty="0">
                <a:solidFill>
                  <a:srgbClr val="7030A0"/>
                </a:solidFill>
              </a:rPr>
            </a:br>
            <a:r>
              <a:rPr lang="ru-RU" sz="2000" b="1" dirty="0">
                <a:solidFill>
                  <a:srgbClr val="7030A0"/>
                </a:solidFill>
              </a:rPr>
              <a:t>3. </a:t>
            </a:r>
            <a:r>
              <a:rPr lang="ru-RU" sz="2000" b="1" dirty="0">
                <a:solidFill>
                  <a:srgbClr val="C00000"/>
                </a:solidFill>
              </a:rPr>
              <a:t>Комплекс творческих заданий для художественного развития ребенка.</a:t>
            </a:r>
            <a:br>
              <a:rPr lang="ru-RU" sz="2000" b="1" dirty="0">
                <a:solidFill>
                  <a:srgbClr val="C00000"/>
                </a:solidFill>
              </a:rPr>
            </a:b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6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2477772" y="853311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144" y="836712"/>
            <a:ext cx="2912368" cy="5177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7017" y="1484784"/>
            <a:ext cx="2794811" cy="4968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94458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2477772" y="853311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06164" y="1260715"/>
            <a:ext cx="2912368" cy="5177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7017" y="1484784"/>
            <a:ext cx="2794811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14064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01">
            <a:hlinkClick r:id="rId2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331" y="164637"/>
            <a:ext cx="4197301" cy="2880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20" y="1107520"/>
            <a:ext cx="2448272" cy="3264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313" y="404664"/>
            <a:ext cx="4320480" cy="331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907" y="4371882"/>
            <a:ext cx="3114847" cy="2336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088" y="4005064"/>
            <a:ext cx="3530879" cy="2648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7824" y="2649262"/>
            <a:ext cx="2583929" cy="3445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91308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28954" y="117320"/>
            <a:ext cx="3549487" cy="327411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2400" b="1" i="1" u="sng" dirty="0" smtClean="0">
                <a:solidFill>
                  <a:srgbClr val="7030A0"/>
                </a:solidFill>
              </a:rPr>
              <a:t>Сотворчество</a:t>
            </a:r>
          </a:p>
          <a:p>
            <a:pPr algn="ctr"/>
            <a:endParaRPr lang="ru-RU" sz="2000" b="1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</a:rPr>
              <a:t>Ребенок </a:t>
            </a:r>
            <a:r>
              <a:rPr lang="ru-RU" sz="2000" b="1" i="1" dirty="0">
                <a:solidFill>
                  <a:srgbClr val="FF0000"/>
                </a:solidFill>
              </a:rPr>
              <a:t>- главный </a:t>
            </a:r>
            <a:r>
              <a:rPr lang="ru-RU" sz="2000" b="1" i="1" dirty="0" smtClean="0">
                <a:solidFill>
                  <a:srgbClr val="FF0000"/>
                </a:solidFill>
              </a:rPr>
              <a:t>объект </a:t>
            </a:r>
            <a:r>
              <a:rPr lang="ru-RU" sz="2000" b="1" i="1" dirty="0">
                <a:solidFill>
                  <a:srgbClr val="FF0000"/>
                </a:solidFill>
              </a:rPr>
              <a:t>внимания</a:t>
            </a:r>
            <a:r>
              <a:rPr lang="ru-RU" sz="2000" b="1" i="1" dirty="0" smtClean="0"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>
                <a:solidFill>
                  <a:srgbClr val="FF0000"/>
                </a:solidFill>
              </a:rPr>
              <a:t>а взрослые – участники диалога </a:t>
            </a:r>
            <a:endParaRPr lang="ru-RU" sz="2000" b="1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</a:rPr>
              <a:t>с ним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 rot="20945466">
            <a:off x="3175765" y="369500"/>
            <a:ext cx="5211411" cy="961822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Педагог и ребенок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 rot="1709263">
            <a:off x="2876816" y="3081056"/>
            <a:ext cx="5250300" cy="1169273"/>
          </a:xfrm>
          <a:prstGeom prst="ellipse">
            <a:avLst/>
          </a:prstGeom>
          <a:solidFill>
            <a:srgbClr val="990099"/>
          </a:solidFill>
          <a:ln>
            <a:solidFill>
              <a:srgbClr val="9900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rgbClr val="FFFF99"/>
                </a:solidFill>
              </a:rPr>
              <a:t>Родитель и ребенок</a:t>
            </a:r>
            <a:endParaRPr lang="ru-RU" sz="2800" b="1" i="1" dirty="0">
              <a:solidFill>
                <a:srgbClr val="FFFF99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 rot="3595263">
            <a:off x="177163" y="4701849"/>
            <a:ext cx="4759738" cy="1132614"/>
          </a:xfrm>
          <a:prstGeom prst="ellipse">
            <a:avLst/>
          </a:prstGeom>
          <a:solidFill>
            <a:srgbClr val="33CCFF"/>
          </a:solidFill>
          <a:ln>
            <a:solidFill>
              <a:srgbClr val="33CCFF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solidFill>
                  <a:schemeClr val="accent5">
                    <a:lumMod val="50000"/>
                  </a:schemeClr>
                </a:solidFill>
              </a:rPr>
              <a:t>Педагог и родитель</a:t>
            </a:r>
            <a:endParaRPr lang="ru-RU" sz="28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66659">
            <a:off x="3448268" y="2693316"/>
            <a:ext cx="835025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42413">
            <a:off x="5223542" y="13774"/>
            <a:ext cx="835025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3757">
            <a:off x="5692639" y="1285532"/>
            <a:ext cx="37782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86277">
            <a:off x="5592557" y="2437409"/>
            <a:ext cx="37782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38986">
            <a:off x="4490279" y="4164259"/>
            <a:ext cx="37782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15817">
            <a:off x="3380942" y="4807677"/>
            <a:ext cx="37782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84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Фото изостудии\IMG_1860-16-08-17-11-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91" y="126014"/>
            <a:ext cx="4596003" cy="34470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о изостудии\IMG_1869-16-08-17-11-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1" y="3573016"/>
            <a:ext cx="4283968" cy="32129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Фото изостудии\IMG_1873-16-08-17-11-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505" y="0"/>
            <a:ext cx="2958887" cy="39451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507" y="3789040"/>
            <a:ext cx="4041775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73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Насыщенность </a:t>
            </a:r>
            <a:b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Трансформируемость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пространства</a:t>
            </a:r>
            <a:b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200" b="1" dirty="0" err="1">
                <a:solidFill>
                  <a:schemeClr val="accent5">
                    <a:lumMod val="50000"/>
                  </a:schemeClr>
                </a:solidFill>
              </a:rPr>
              <a:t>Полифункциональность</a:t>
            </a: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 материалов</a:t>
            </a:r>
            <a:b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Вариативность среды</a:t>
            </a:r>
            <a:b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Доступность среды</a:t>
            </a:r>
            <a:b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</a:rPr>
              <a:t>Безопасность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среды</a:t>
            </a:r>
            <a:endParaRPr lang="ru-RU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96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549" y="455773"/>
            <a:ext cx="4060314" cy="30452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322" y="3760399"/>
            <a:ext cx="3960440" cy="29703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170638"/>
            <a:ext cx="3816424" cy="286231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2636912"/>
            <a:ext cx="3096344" cy="41284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51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5984" y="0"/>
            <a:ext cx="3070634" cy="40941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3945093"/>
            <a:ext cx="3744416" cy="2808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340" y="188640"/>
            <a:ext cx="4392488" cy="329436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871" y="3652114"/>
            <a:ext cx="4141245" cy="31012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28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3185" y="424941"/>
            <a:ext cx="3971858" cy="29788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321211"/>
            <a:ext cx="4248472" cy="3186354"/>
          </a:xfrm>
          <a:prstGeom prst="rect">
            <a:avLst/>
          </a:prstGeom>
          <a:ln w="1905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 descr="C:\Users\User\Desktop\Новая папка\IMG_1812-16-08-17-10-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606" y="3477092"/>
            <a:ext cx="4302630" cy="32269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58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239751"/>
            <a:ext cx="3868289" cy="2901217"/>
          </a:xfrm>
          <a:prstGeom prst="rect">
            <a:avLst/>
          </a:prstGeom>
          <a:ln w="1905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88221" y="248147"/>
            <a:ext cx="2880320" cy="3840428"/>
          </a:xfrm>
          <a:prstGeom prst="rect">
            <a:avLst/>
          </a:prstGeom>
          <a:ln w="190500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674617" y="3653975"/>
            <a:ext cx="3527990" cy="2645992"/>
          </a:xfrm>
          <a:prstGeom prst="rect">
            <a:avLst/>
          </a:prstGeom>
          <a:ln w="1905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874589"/>
            <a:ext cx="4134116" cy="27539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88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672" y="3436576"/>
            <a:ext cx="4561898" cy="3421424"/>
          </a:xfrm>
          <a:prstGeom prst="rect">
            <a:avLst/>
          </a:prstGeom>
          <a:ln w="1905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260648"/>
            <a:ext cx="3096344" cy="4128460"/>
          </a:xfrm>
          <a:prstGeom prst="rect">
            <a:avLst/>
          </a:prstGeom>
          <a:ln w="1905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188640"/>
            <a:ext cx="3440466" cy="4587289"/>
          </a:xfrm>
          <a:prstGeom prst="rect">
            <a:avLst/>
          </a:prstGeom>
          <a:ln w="1905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453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2916</TotalTime>
  <Words>120</Words>
  <Application>Microsoft Office PowerPoint</Application>
  <PresentationFormat>Экран (4:3)</PresentationFormat>
  <Paragraphs>179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«Создание условий для обеспечения развития индивидуальных творческих способностей ребёнка в изобразительной деятельности»</vt:lpstr>
      <vt:lpstr>Изостудия «Волшебная кисточка»</vt:lpstr>
      <vt:lpstr>Презентация PowerPoint</vt:lpstr>
      <vt:lpstr>Насыщенность  Трансформируемость пространства Полифункциональность материалов Вариативность среды Доступность среды Безопасность среды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«Художественно-эстетическое развитие предполагает развитие предпосылок ценностно-смыслового восприятия и понимания произведений искусства (словесного, музыкального, изобразительного)…»</vt:lpstr>
      <vt:lpstr>     «Я и природа» - знакомство с произведениями художников, работающих в жанрах пейзажа и натюрморта, с работами мастеров декоративно-прикладного искусства и др.  - изображение различными художественными материалами (гуашь, акварель, уголь, пластилин, восковые мелки, пастель, цветная бумага и т.п.) «одухотворенных образов» неба, земли, деревьев, трав, цветов, овощей, фруктов и т.п.    «В мире животных» - знакомство с произведениями художников-анималистов  - изображение различными художественными материалами «одухотворенных образов»  птиц,  насекомых, рыб, млекопитающих, диких и домашних животных и т.п.   </vt:lpstr>
      <vt:lpstr>    «Мир человека» - знакомство с произведениями книжных иллюстраторов, художников, работающих в портретном, бытовом и историческом жанрах и др.  - изображение различными художественными материалами «одухотворенных образов» людей (членов семьи, людей разных возрастов и т.п.), мир фантазий и увлечений человека.        «Я и искусство» - знакомство с произведениями живописцев, графиков, скульпторов, архитекторов, работами народных мастеров мирового и отечественного искусства.  - изображение различными художественными материалами сюжетов на темы литературных, музыкальных и театральных произведений. </vt:lpstr>
      <vt:lpstr>     Содержательные - ставят целью обучение детей умению понимать, что изображено на картине, о чем рассказал художник в своем произведении, что хотел выразить  Изобразительно-выразительные - педагог учит дошкольников воспринимать и оценивать художественные средства, используемые живописцем (как он изобразил действующих лиц, выразил замысел, раскрыл содержание произведения)   Эмоционально-личностные - педагог формирует у детей умение давать эстетическую оценку произведению. В этом ему могут помочь такие вопросы: «Каково отношение самого художника к замыслу? Что вам понравилось в картине? Что в ней заинтересовало? Какое она вызывает настроение?»   Воспитательные - направлены на то, чтобы педагог мог наметить, какие нравственно-эстетические качества, познавательные интересы формировать, какие чувства воспитывать в процессе обучения детей восприятию искусства</vt:lpstr>
      <vt:lpstr>Презентация PowerPoint</vt:lpstr>
      <vt:lpstr>Презентация PowerPoint</vt:lpstr>
      <vt:lpstr>Презентация PowerPoint</vt:lpstr>
      <vt:lpstr>     1. Комплекс творческих заданий на развитие особого эстетического отношения к миру.  - Блок упражнений на развитие наблюдательности - Блок упражнений на развитие образной памяти  2. Комплекс творческих заданий, помогающих создать художественный образ.  - Блок упражнений на развитие эмпатии - Блок упражнений на развитие креативности  3. Комплекс творческих заданий для художественного развития ребенка.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Марина Пухкаева</dc:creator>
  <cp:lastModifiedBy>User</cp:lastModifiedBy>
  <cp:revision>249</cp:revision>
  <dcterms:modified xsi:type="dcterms:W3CDTF">2018-01-24T11:56:06Z</dcterms:modified>
</cp:coreProperties>
</file>